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7"/>
  </p:notesMasterIdLst>
  <p:sldIdLst>
    <p:sldId id="256" r:id="rId2"/>
    <p:sldId id="298" r:id="rId3"/>
    <p:sldId id="299" r:id="rId4"/>
    <p:sldId id="303" r:id="rId5"/>
    <p:sldId id="302" r:id="rId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69" autoAdjust="0"/>
    <p:restoredTop sz="94660"/>
  </p:normalViewPr>
  <p:slideViewPr>
    <p:cSldViewPr>
      <p:cViewPr varScale="1">
        <p:scale>
          <a:sx n="108" d="100"/>
          <a:sy n="108" d="100"/>
        </p:scale>
        <p:origin x="1908"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579DCF-403E-440F-BF15-AC4C732463A3}" type="datetimeFigureOut">
              <a:rPr lang="tr-TR" smtClean="0"/>
              <a:t>8.02.2021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AF1BF4-ACBD-40B4-B60D-6A785BD8A003}" type="slidenum">
              <a:rPr lang="tr-TR" smtClean="0"/>
              <a:t>‹#›</a:t>
            </a:fld>
            <a:endParaRPr lang="tr-TR"/>
          </a:p>
        </p:txBody>
      </p:sp>
    </p:spTree>
    <p:extLst>
      <p:ext uri="{BB962C8B-B14F-4D97-AF65-F5344CB8AC3E}">
        <p14:creationId xmlns:p14="http://schemas.microsoft.com/office/powerpoint/2010/main" val="3559737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a:t>Asıl başlık stili için tıklatın</a:t>
            </a: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26B0C65E-0341-4C39-8C9A-7358E49A9DD7}" type="datetime1">
              <a:rPr lang="tr-TR" smtClean="0"/>
              <a:t>8.02.2021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346375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22EB0E59-792B-475E-8959-020ABD76BB8B}" type="datetime1">
              <a:rPr lang="tr-TR" smtClean="0"/>
              <a:t>8.02.2021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2131036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F7256EF5-DAED-4B7D-959D-7C6F88EEFA2D}" type="datetime1">
              <a:rPr lang="tr-TR" smtClean="0"/>
              <a:t>8.02.2021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3155146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01CDC278-A873-432C-B511-24891F257675}" type="datetime1">
              <a:rPr lang="tr-TR" smtClean="0"/>
              <a:t>8.02.2021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4130959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150E00AC-5157-4793-B31C-E91078246FB3}" type="datetime1">
              <a:rPr lang="tr-TR" smtClean="0"/>
              <a:t>8.02.2021</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1101236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FE24485B-39BE-4421-81E5-5989475666DA}" type="datetime1">
              <a:rPr lang="tr-TR" smtClean="0"/>
              <a:t>8.02.2021</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3878052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6E356098-C3DC-42AD-832F-B79BF42894A5}" type="datetime1">
              <a:rPr lang="tr-TR" smtClean="0"/>
              <a:t>8.02.2021</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155422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74147E9D-42AF-4185-A8D1-18146BD599A6}" type="datetime1">
              <a:rPr lang="tr-TR" smtClean="0"/>
              <a:t>8.02.2021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1045277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F035FD55-D904-43CD-8DE7-6B9A4E2EFB3A}" type="datetime1">
              <a:rPr lang="tr-TR" smtClean="0"/>
              <a:t>8.02.2021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397413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DB52A5D4-6683-45BF-82E2-A66FB39A19B8}" type="datetime1">
              <a:rPr lang="tr-TR" smtClean="0"/>
              <a:t>8.02.2021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1911528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2547AA77-AAE4-49BB-89F7-A6C62BDA2371}" type="datetime1">
              <a:rPr lang="tr-TR" smtClean="0"/>
              <a:t>8.02.2021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DCF58D6-FFB4-4CE3-9C67-746EDDDA0F56}" type="slidenum">
              <a:rPr lang="tr-TR" smtClean="0"/>
              <a:t>‹#›</a:t>
            </a:fld>
            <a:endParaRPr lang="tr-TR"/>
          </a:p>
        </p:txBody>
      </p:sp>
    </p:spTree>
    <p:extLst>
      <p:ext uri="{BB962C8B-B14F-4D97-AF65-F5344CB8AC3E}">
        <p14:creationId xmlns:p14="http://schemas.microsoft.com/office/powerpoint/2010/main" val="1119180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B3AA19-60FE-4294-8852-7560E47E2FC0}" type="datetime1">
              <a:rPr lang="tr-TR" smtClean="0"/>
              <a:t>8.02.2021</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CF58D6-FFB4-4CE3-9C67-746EDDDA0F56}" type="slidenum">
              <a:rPr lang="tr-TR" smtClean="0"/>
              <a:t>‹#›</a:t>
            </a:fld>
            <a:endParaRPr lang="tr-TR"/>
          </a:p>
        </p:txBody>
      </p:sp>
    </p:spTree>
    <p:extLst>
      <p:ext uri="{BB962C8B-B14F-4D97-AF65-F5344CB8AC3E}">
        <p14:creationId xmlns:p14="http://schemas.microsoft.com/office/powerpoint/2010/main" val="13784979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3602831"/>
          </a:xfrm>
          <a:solidFill>
            <a:schemeClr val="accent1">
              <a:lumMod val="40000"/>
              <a:lumOff val="60000"/>
            </a:schemeClr>
          </a:solidFill>
        </p:spPr>
        <p:txBody>
          <a:bodyPr>
            <a:normAutofit/>
          </a:bodyPr>
          <a:lstStyle/>
          <a:p>
            <a:r>
              <a:rPr lang="tr-TR" sz="2500" b="1" dirty="0">
                <a:effectLst/>
                <a:latin typeface="Times New Roman" panose="02020603050405020304" pitchFamily="18" charset="0"/>
                <a:ea typeface="Calibri" panose="020F0502020204030204" pitchFamily="34" charset="0"/>
                <a:cs typeface="Times New Roman" panose="02020603050405020304" pitchFamily="18" charset="0"/>
              </a:rPr>
              <a:t>Matematik Öğretiminde Okul Dışı Öğrenme Ortamları</a:t>
            </a:r>
            <a:br>
              <a:rPr lang="tr-TR" sz="2500" dirty="0">
                <a:effectLst/>
                <a:latin typeface="Times New Roman" panose="02020603050405020304" pitchFamily="18" charset="0"/>
                <a:ea typeface="Calibri" panose="020F0502020204030204" pitchFamily="34" charset="0"/>
                <a:cs typeface="Times New Roman" panose="02020603050405020304" pitchFamily="18" charset="0"/>
              </a:rPr>
            </a:br>
            <a:br>
              <a:rPr lang="tr-TR" sz="2500" dirty="0">
                <a:latin typeface="Times New Roman" panose="02020603050405020304" pitchFamily="18" charset="0"/>
                <a:cs typeface="Times New Roman" panose="02020603050405020304" pitchFamily="18" charset="0"/>
              </a:rPr>
            </a:br>
            <a:r>
              <a:rPr lang="tr-TR" sz="2500" dirty="0">
                <a:latin typeface="Times New Roman" panose="02020603050405020304" pitchFamily="18" charset="0"/>
                <a:cs typeface="Times New Roman" panose="02020603050405020304" pitchFamily="18" charset="0"/>
              </a:rPr>
              <a:t>3</a:t>
            </a:r>
            <a:r>
              <a:rPr lang="tr-TR" sz="2500" b="1" dirty="0">
                <a:latin typeface="Times New Roman" panose="02020603050405020304" pitchFamily="18" charset="0"/>
                <a:cs typeface="Times New Roman" panose="02020603050405020304" pitchFamily="18" charset="0"/>
              </a:rPr>
              <a:t>.hafta</a:t>
            </a:r>
            <a:br>
              <a:rPr lang="tr-TR" sz="2500" b="1" dirty="0">
                <a:latin typeface="Times New Roman" panose="02020603050405020304" pitchFamily="18" charset="0"/>
                <a:cs typeface="Times New Roman" panose="02020603050405020304" pitchFamily="18" charset="0"/>
              </a:rPr>
            </a:br>
            <a:br>
              <a:rPr lang="tr-TR" sz="2500" b="1" dirty="0">
                <a:latin typeface="Times New Roman" panose="02020603050405020304" pitchFamily="18" charset="0"/>
                <a:cs typeface="Times New Roman" panose="02020603050405020304" pitchFamily="18" charset="0"/>
              </a:rPr>
            </a:br>
            <a:br>
              <a:rPr lang="tr-TR" sz="2500" b="1" dirty="0">
                <a:latin typeface="Times New Roman" panose="02020603050405020304" pitchFamily="18" charset="0"/>
                <a:cs typeface="Times New Roman" panose="02020603050405020304" pitchFamily="18" charset="0"/>
              </a:rPr>
            </a:br>
            <a:r>
              <a:rPr lang="tr-TR" sz="2500" b="1" dirty="0">
                <a:latin typeface="Times New Roman" panose="02020603050405020304" pitchFamily="18" charset="0"/>
                <a:cs typeface="Times New Roman" panose="02020603050405020304" pitchFamily="18" charset="0"/>
              </a:rPr>
              <a:t>Doç. Dr. Esen Ersoy</a:t>
            </a:r>
          </a:p>
        </p:txBody>
      </p:sp>
      <p:sp>
        <p:nvSpPr>
          <p:cNvPr id="3" name="Alt Başlık 2"/>
          <p:cNvSpPr>
            <a:spLocks noGrp="1"/>
          </p:cNvSpPr>
          <p:nvPr>
            <p:ph type="subTitle" idx="1"/>
          </p:nvPr>
        </p:nvSpPr>
        <p:spPr>
          <a:xfrm rot="10800000" flipV="1">
            <a:off x="1371600" y="6335608"/>
            <a:ext cx="6400800" cy="522392"/>
          </a:xfrm>
        </p:spPr>
        <p:txBody>
          <a:bodyPr>
            <a:normAutofit fontScale="92500" lnSpcReduction="10000"/>
          </a:bodyPr>
          <a:lstStyle/>
          <a:p>
            <a:r>
              <a:rPr lang="tr-TR" dirty="0"/>
              <a:t>2021, Mart</a:t>
            </a:r>
          </a:p>
        </p:txBody>
      </p:sp>
      <p:pic>
        <p:nvPicPr>
          <p:cNvPr id="4" name="Picture 2" descr="http://upload.wikimedia.org/wikipedia/tr/b/b4/OM%C3%9C_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32240" y="274399"/>
            <a:ext cx="1803620" cy="1366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9044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1503EB0-93E2-4104-B7E5-E8C20D9BAFCF}"/>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74204D3F-7D3D-41E0-B5BD-9234FCF663FE}"/>
              </a:ext>
            </a:extLst>
          </p:cNvPr>
          <p:cNvSpPr>
            <a:spLocks noGrp="1"/>
          </p:cNvSpPr>
          <p:nvPr>
            <p:ph idx="1"/>
          </p:nvPr>
        </p:nvSpPr>
        <p:spPr/>
        <p:txBody>
          <a:bodyPr/>
          <a:lstStyle/>
          <a:p>
            <a:endParaRPr lang="tr-TR"/>
          </a:p>
        </p:txBody>
      </p:sp>
      <p:sp>
        <p:nvSpPr>
          <p:cNvPr id="4" name="Alt Bilgi Yer Tutucusu 3">
            <a:extLst>
              <a:ext uri="{FF2B5EF4-FFF2-40B4-BE49-F238E27FC236}">
                <a16:creationId xmlns:a16="http://schemas.microsoft.com/office/drawing/2014/main" id="{D632AA11-4432-450A-8D8C-6F750EE937EB}"/>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D0B07192-7EE8-4B4A-9F86-217676CD19CA}"/>
              </a:ext>
            </a:extLst>
          </p:cNvPr>
          <p:cNvSpPr>
            <a:spLocks noGrp="1"/>
          </p:cNvSpPr>
          <p:nvPr>
            <p:ph type="sldNum" sz="quarter" idx="12"/>
          </p:nvPr>
        </p:nvSpPr>
        <p:spPr/>
        <p:txBody>
          <a:bodyPr/>
          <a:lstStyle/>
          <a:p>
            <a:fld id="{8DCF58D6-FFB4-4CE3-9C67-746EDDDA0F56}" type="slidenum">
              <a:rPr lang="tr-TR" smtClean="0"/>
              <a:t>2</a:t>
            </a:fld>
            <a:endParaRPr lang="tr-TR"/>
          </a:p>
        </p:txBody>
      </p:sp>
      <p:sp>
        <p:nvSpPr>
          <p:cNvPr id="7" name="Metin kutusu 6">
            <a:extLst>
              <a:ext uri="{FF2B5EF4-FFF2-40B4-BE49-F238E27FC236}">
                <a16:creationId xmlns:a16="http://schemas.microsoft.com/office/drawing/2014/main" id="{23657908-5E3F-438C-95CB-F2472700AE73}"/>
              </a:ext>
            </a:extLst>
          </p:cNvPr>
          <p:cNvSpPr txBox="1"/>
          <p:nvPr/>
        </p:nvSpPr>
        <p:spPr>
          <a:xfrm>
            <a:off x="0" y="332656"/>
            <a:ext cx="9036496" cy="5093702"/>
          </a:xfrm>
          <a:prstGeom prst="rect">
            <a:avLst/>
          </a:prstGeom>
          <a:solidFill>
            <a:schemeClr val="accent3">
              <a:lumMod val="20000"/>
              <a:lumOff val="80000"/>
            </a:schemeClr>
          </a:solidFill>
        </p:spPr>
        <p:txBody>
          <a:bodyPr wrap="square">
            <a:spAutoFit/>
          </a:bodyPr>
          <a:lstStyle/>
          <a:p>
            <a:pPr marL="342900" indent="-342900">
              <a:buFont typeface="Arial" panose="020B0604020202020204" pitchFamily="34" charset="0"/>
              <a:buChar char="•"/>
            </a:pPr>
            <a:r>
              <a:rPr lang="tr-TR" sz="2500" b="0" i="0" u="none" strike="noStrike" baseline="0" dirty="0">
                <a:solidFill>
                  <a:srgbClr val="000000"/>
                </a:solidFill>
                <a:latin typeface="Times New Roman" panose="02020603050405020304" pitchFamily="18" charset="0"/>
              </a:rPr>
              <a:t>Eğitim-öğretim süreçlerinde yer alan ders/sınıf/okul dışı uygulama ve etkinlikler;</a:t>
            </a:r>
          </a:p>
          <a:p>
            <a:pPr marL="342900" indent="-342900">
              <a:buFont typeface="Arial" panose="020B0604020202020204" pitchFamily="34" charset="0"/>
              <a:buChar char="•"/>
            </a:pPr>
            <a:r>
              <a:rPr lang="tr-TR" sz="2500" b="0" i="0" u="none" strike="noStrike" baseline="0" dirty="0">
                <a:solidFill>
                  <a:srgbClr val="000000"/>
                </a:solidFill>
                <a:latin typeface="Times New Roman" panose="02020603050405020304" pitchFamily="18" charset="0"/>
              </a:rPr>
              <a:t>gezi-gözlem ve arazi çalışmaları, sosyal, kültürel, endüstriyel ve bilimsel işlevli mekanlara yapılacak gezi ve ziyaretler (müzeler, doğa tarihi müzeleri, bilim ve teknoloji müzeleri, planetaryumlar, botanik bahçeleri, hayvanat bahçeleri, meteoroloji istasyonları, su arıtma tesisleri, barajlar, sanayi kuruluşları vb.), </a:t>
            </a:r>
          </a:p>
          <a:p>
            <a:pPr marL="342900" indent="-342900">
              <a:buFont typeface="Arial" panose="020B0604020202020204" pitchFamily="34" charset="0"/>
              <a:buChar char="•"/>
            </a:pPr>
            <a:r>
              <a:rPr lang="tr-TR" sz="2500" b="0" i="0" u="none" strike="noStrike" baseline="0" dirty="0">
                <a:solidFill>
                  <a:srgbClr val="000000"/>
                </a:solidFill>
                <a:latin typeface="Times New Roman" panose="02020603050405020304" pitchFamily="18" charset="0"/>
              </a:rPr>
              <a:t>sanal gerçeklik uygulamaları, doğa eğitimleri, çevre kulüpleri etkinlikleri, doğrudan mekan ile ilgili ödev ve projeler, sportif etkinlikler, sosyal, kültürel ve bilimsel programlar (sergiler, toplantılar, kongre, panel, konferans ve sempozyumlar) ve yaşam boyu öğrenmeye yönelik </a:t>
            </a:r>
            <a:r>
              <a:rPr lang="tr-TR" sz="2500" b="0" i="0" u="none" strike="noStrike" baseline="0" dirty="0" err="1">
                <a:solidFill>
                  <a:srgbClr val="000000"/>
                </a:solidFill>
                <a:latin typeface="Times New Roman" panose="02020603050405020304" pitchFamily="18" charset="0"/>
              </a:rPr>
              <a:t>mekansal</a:t>
            </a:r>
            <a:r>
              <a:rPr lang="tr-TR" sz="2500" b="0" i="0" u="none" strike="noStrike" baseline="0" dirty="0">
                <a:solidFill>
                  <a:srgbClr val="000000"/>
                </a:solidFill>
                <a:latin typeface="Times New Roman" panose="02020603050405020304" pitchFamily="18" charset="0"/>
              </a:rPr>
              <a:t> uygulamalar gibi çok geniş alanı kapsamaktadır (Fidan, 2012). </a:t>
            </a:r>
            <a:endParaRPr lang="tr-TR" sz="2500" dirty="0"/>
          </a:p>
        </p:txBody>
      </p:sp>
    </p:spTree>
    <p:extLst>
      <p:ext uri="{BB962C8B-B14F-4D97-AF65-F5344CB8AC3E}">
        <p14:creationId xmlns:p14="http://schemas.microsoft.com/office/powerpoint/2010/main" val="3491263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1BB6A7D-1E9C-465C-A334-14D6A9A1038B}"/>
              </a:ext>
            </a:extLst>
          </p:cNvPr>
          <p:cNvSpPr>
            <a:spLocks noGrp="1"/>
          </p:cNvSpPr>
          <p:nvPr>
            <p:ph type="title"/>
          </p:nvPr>
        </p:nvSpPr>
        <p:spPr/>
        <p:txBody>
          <a:bodyPr/>
          <a:lstStyle/>
          <a:p>
            <a:r>
              <a:rPr lang="tr-TR" sz="1800" b="0" i="0" u="none" strike="noStrike" baseline="0" dirty="0">
                <a:solidFill>
                  <a:srgbClr val="000000"/>
                </a:solidFill>
                <a:latin typeface="Times New Roman" panose="02020603050405020304" pitchFamily="18" charset="0"/>
              </a:rPr>
              <a:t>Okul dışı öğrenme ortamlarını </a:t>
            </a:r>
            <a:r>
              <a:rPr lang="tr-TR" sz="1800" b="0" i="0" u="none" strike="noStrike" baseline="0" dirty="0" err="1">
                <a:solidFill>
                  <a:srgbClr val="000000"/>
                </a:solidFill>
                <a:latin typeface="Times New Roman" panose="02020603050405020304" pitchFamily="18" charset="0"/>
              </a:rPr>
              <a:t>non-formal</a:t>
            </a:r>
            <a:r>
              <a:rPr lang="tr-TR" sz="1800" b="0" i="0" u="none" strike="noStrike" baseline="0" dirty="0">
                <a:solidFill>
                  <a:srgbClr val="000000"/>
                </a:solidFill>
                <a:latin typeface="Times New Roman" panose="02020603050405020304" pitchFamily="18" charset="0"/>
              </a:rPr>
              <a:t> ve </a:t>
            </a:r>
            <a:r>
              <a:rPr lang="tr-TR" sz="1800" b="0" i="0" u="none" strike="noStrike" baseline="0" dirty="0" err="1">
                <a:solidFill>
                  <a:srgbClr val="000000"/>
                </a:solidFill>
                <a:latin typeface="Times New Roman" panose="02020603050405020304" pitchFamily="18" charset="0"/>
              </a:rPr>
              <a:t>informal</a:t>
            </a:r>
            <a:r>
              <a:rPr lang="tr-TR" sz="1800" b="0" i="0" u="none" strike="noStrike" baseline="0" dirty="0">
                <a:solidFill>
                  <a:srgbClr val="000000"/>
                </a:solidFill>
                <a:latin typeface="Times New Roman" panose="02020603050405020304" pitchFamily="18" charset="0"/>
              </a:rPr>
              <a:t> öğrenme olarak iki kategoride sınıflandırılmıştır (</a:t>
            </a:r>
            <a:r>
              <a:rPr lang="tr-TR" sz="1800" b="0" i="0" u="none" strike="noStrike" baseline="0" dirty="0" err="1">
                <a:solidFill>
                  <a:srgbClr val="000000"/>
                </a:solidFill>
                <a:latin typeface="Times New Roman" panose="02020603050405020304" pitchFamily="18" charset="0"/>
              </a:rPr>
              <a:t>Eshach</a:t>
            </a:r>
            <a:r>
              <a:rPr lang="tr-TR" sz="1800" b="0" i="0" u="none" strike="noStrike" baseline="0" dirty="0">
                <a:solidFill>
                  <a:srgbClr val="000000"/>
                </a:solidFill>
                <a:latin typeface="Times New Roman" panose="02020603050405020304" pitchFamily="18" charset="0"/>
              </a:rPr>
              <a:t>, 2007). </a:t>
            </a:r>
            <a:endParaRPr lang="tr-TR" dirty="0"/>
          </a:p>
        </p:txBody>
      </p:sp>
      <p:pic>
        <p:nvPicPr>
          <p:cNvPr id="7" name="İçerik Yer Tutucusu 6">
            <a:extLst>
              <a:ext uri="{FF2B5EF4-FFF2-40B4-BE49-F238E27FC236}">
                <a16:creationId xmlns:a16="http://schemas.microsoft.com/office/drawing/2014/main" id="{7F6322A8-A1C3-4429-9414-9DC62132C283}"/>
              </a:ext>
            </a:extLst>
          </p:cNvPr>
          <p:cNvPicPr>
            <a:picLocks noGrp="1" noChangeAspect="1"/>
          </p:cNvPicPr>
          <p:nvPr>
            <p:ph idx="1"/>
          </p:nvPr>
        </p:nvPicPr>
        <p:blipFill rotWithShape="1">
          <a:blip r:embed="rId2"/>
          <a:srcRect l="4473" t="14102" r="23410" b="14388"/>
          <a:stretch/>
        </p:blipFill>
        <p:spPr>
          <a:xfrm>
            <a:off x="611560" y="1196752"/>
            <a:ext cx="8179684" cy="4896543"/>
          </a:xfrm>
        </p:spPr>
      </p:pic>
      <p:sp>
        <p:nvSpPr>
          <p:cNvPr id="4" name="Alt Bilgi Yer Tutucusu 3">
            <a:extLst>
              <a:ext uri="{FF2B5EF4-FFF2-40B4-BE49-F238E27FC236}">
                <a16:creationId xmlns:a16="http://schemas.microsoft.com/office/drawing/2014/main" id="{3B678ADE-A167-4F60-9768-F8DF166A25EE}"/>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445FC831-A16A-4F68-B9B6-353CD5532BCE}"/>
              </a:ext>
            </a:extLst>
          </p:cNvPr>
          <p:cNvSpPr>
            <a:spLocks noGrp="1"/>
          </p:cNvSpPr>
          <p:nvPr>
            <p:ph type="sldNum" sz="quarter" idx="12"/>
          </p:nvPr>
        </p:nvSpPr>
        <p:spPr/>
        <p:txBody>
          <a:bodyPr/>
          <a:lstStyle/>
          <a:p>
            <a:fld id="{8DCF58D6-FFB4-4CE3-9C67-746EDDDA0F56}" type="slidenum">
              <a:rPr lang="tr-TR" smtClean="0"/>
              <a:t>3</a:t>
            </a:fld>
            <a:endParaRPr lang="tr-TR"/>
          </a:p>
        </p:txBody>
      </p:sp>
    </p:spTree>
    <p:extLst>
      <p:ext uri="{BB962C8B-B14F-4D97-AF65-F5344CB8AC3E}">
        <p14:creationId xmlns:p14="http://schemas.microsoft.com/office/powerpoint/2010/main" val="2305130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85AEC8A-985D-4368-A390-F314EEF67FDE}"/>
              </a:ext>
            </a:extLst>
          </p:cNvPr>
          <p:cNvSpPr>
            <a:spLocks noGrp="1"/>
          </p:cNvSpPr>
          <p:nvPr>
            <p:ph type="title"/>
          </p:nvPr>
        </p:nvSpPr>
        <p:spPr>
          <a:xfrm>
            <a:off x="457200" y="274638"/>
            <a:ext cx="8229600" cy="457199"/>
          </a:xfrm>
        </p:spPr>
        <p:txBody>
          <a:bodyPr>
            <a:normAutofit fontScale="90000"/>
          </a:bodyPr>
          <a:lstStyle/>
          <a:p>
            <a:endParaRPr lang="tr-TR" dirty="0"/>
          </a:p>
        </p:txBody>
      </p:sp>
      <p:sp>
        <p:nvSpPr>
          <p:cNvPr id="3" name="İçerik Yer Tutucusu 2">
            <a:extLst>
              <a:ext uri="{FF2B5EF4-FFF2-40B4-BE49-F238E27FC236}">
                <a16:creationId xmlns:a16="http://schemas.microsoft.com/office/drawing/2014/main" id="{ED4B15B5-DA7D-4C83-A494-F9576610D416}"/>
              </a:ext>
            </a:extLst>
          </p:cNvPr>
          <p:cNvSpPr>
            <a:spLocks noGrp="1"/>
          </p:cNvSpPr>
          <p:nvPr>
            <p:ph idx="1"/>
          </p:nvPr>
        </p:nvSpPr>
        <p:spPr>
          <a:xfrm>
            <a:off x="457200" y="1052736"/>
            <a:ext cx="8229600" cy="5073427"/>
          </a:xfrm>
          <a:solidFill>
            <a:schemeClr val="accent2">
              <a:lumMod val="20000"/>
              <a:lumOff val="80000"/>
            </a:schemeClr>
          </a:solidFill>
        </p:spPr>
        <p:txBody>
          <a:bodyPr>
            <a:normAutofit/>
          </a:bodyPr>
          <a:lstStyle/>
          <a:p>
            <a:r>
              <a:rPr lang="tr-TR" sz="3200" b="0" i="0" u="none" strike="noStrike" baseline="0" dirty="0" err="1">
                <a:solidFill>
                  <a:srgbClr val="000000"/>
                </a:solidFill>
                <a:latin typeface="Times New Roman" panose="02020603050405020304" pitchFamily="18" charset="0"/>
              </a:rPr>
              <a:t>Non-formal</a:t>
            </a:r>
            <a:r>
              <a:rPr lang="tr-TR" sz="3200" b="0" i="0" u="none" strike="noStrike" baseline="0" dirty="0">
                <a:solidFill>
                  <a:srgbClr val="000000"/>
                </a:solidFill>
                <a:latin typeface="Times New Roman" panose="02020603050405020304" pitchFamily="18" charset="0"/>
              </a:rPr>
              <a:t> öğrenme ortamları belirli zaman aralıklarında ziyaret edilebilen okul dışındaki kurumsal alanlar, </a:t>
            </a:r>
          </a:p>
          <a:p>
            <a:r>
              <a:rPr lang="tr-TR" dirty="0" err="1">
                <a:solidFill>
                  <a:srgbClr val="000000"/>
                </a:solidFill>
                <a:latin typeface="Times New Roman" panose="02020603050405020304" pitchFamily="18" charset="0"/>
              </a:rPr>
              <a:t>İ</a:t>
            </a:r>
            <a:r>
              <a:rPr lang="tr-TR" sz="3200" b="0" i="0" u="none" strike="noStrike" baseline="0" dirty="0" err="1">
                <a:solidFill>
                  <a:srgbClr val="000000"/>
                </a:solidFill>
                <a:latin typeface="Times New Roman" panose="02020603050405020304" pitchFamily="18" charset="0"/>
              </a:rPr>
              <a:t>nformal</a:t>
            </a:r>
            <a:r>
              <a:rPr lang="tr-TR" sz="3200" b="0" i="0" u="none" strike="noStrike" baseline="0" dirty="0">
                <a:solidFill>
                  <a:srgbClr val="000000"/>
                </a:solidFill>
                <a:latin typeface="Times New Roman" panose="02020603050405020304" pitchFamily="18" charset="0"/>
              </a:rPr>
              <a:t> öğrenme ortamları ise kurumsal özelliği olmayan yakın çevremizde her an ziyaret edilebilecek alanları vurgulanmaktadır (</a:t>
            </a:r>
            <a:r>
              <a:rPr lang="tr-TR" sz="3200" b="0" i="0" u="none" strike="noStrike" baseline="0" dirty="0" err="1">
                <a:solidFill>
                  <a:srgbClr val="000000"/>
                </a:solidFill>
                <a:latin typeface="Times New Roman" panose="02020603050405020304" pitchFamily="18" charset="0"/>
              </a:rPr>
              <a:t>Tal</a:t>
            </a:r>
            <a:r>
              <a:rPr lang="tr-TR" sz="3200" b="0" i="0" u="none" strike="noStrike" baseline="0" dirty="0">
                <a:solidFill>
                  <a:srgbClr val="000000"/>
                </a:solidFill>
                <a:latin typeface="Times New Roman" panose="02020603050405020304" pitchFamily="18" charset="0"/>
              </a:rPr>
              <a:t> ve </a:t>
            </a:r>
            <a:r>
              <a:rPr lang="tr-TR" sz="3200" b="0" i="0" u="none" strike="noStrike" baseline="0" dirty="0" err="1">
                <a:solidFill>
                  <a:srgbClr val="000000"/>
                </a:solidFill>
                <a:latin typeface="Times New Roman" panose="02020603050405020304" pitchFamily="18" charset="0"/>
              </a:rPr>
              <a:t>Morag</a:t>
            </a:r>
            <a:r>
              <a:rPr lang="tr-TR" sz="3200" b="0" i="0" u="none" strike="noStrike" baseline="0" dirty="0">
                <a:solidFill>
                  <a:srgbClr val="000000"/>
                </a:solidFill>
                <a:latin typeface="Times New Roman" panose="02020603050405020304" pitchFamily="18" charset="0"/>
              </a:rPr>
              <a:t>, 2009). </a:t>
            </a:r>
          </a:p>
          <a:p>
            <a:endParaRPr lang="tr-TR" dirty="0"/>
          </a:p>
        </p:txBody>
      </p:sp>
      <p:sp>
        <p:nvSpPr>
          <p:cNvPr id="4" name="Alt Bilgi Yer Tutucusu 3">
            <a:extLst>
              <a:ext uri="{FF2B5EF4-FFF2-40B4-BE49-F238E27FC236}">
                <a16:creationId xmlns:a16="http://schemas.microsoft.com/office/drawing/2014/main" id="{88EF2565-ABB1-42B9-AE76-FA4129C13AFD}"/>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16E26D1D-73F1-413E-A7EC-D2F93B967026}"/>
              </a:ext>
            </a:extLst>
          </p:cNvPr>
          <p:cNvSpPr>
            <a:spLocks noGrp="1"/>
          </p:cNvSpPr>
          <p:nvPr>
            <p:ph type="sldNum" sz="quarter" idx="12"/>
          </p:nvPr>
        </p:nvSpPr>
        <p:spPr/>
        <p:txBody>
          <a:bodyPr/>
          <a:lstStyle/>
          <a:p>
            <a:fld id="{8DCF58D6-FFB4-4CE3-9C67-746EDDDA0F56}" type="slidenum">
              <a:rPr lang="tr-TR" smtClean="0"/>
              <a:t>4</a:t>
            </a:fld>
            <a:endParaRPr lang="tr-TR"/>
          </a:p>
        </p:txBody>
      </p:sp>
    </p:spTree>
    <p:extLst>
      <p:ext uri="{BB962C8B-B14F-4D97-AF65-F5344CB8AC3E}">
        <p14:creationId xmlns:p14="http://schemas.microsoft.com/office/powerpoint/2010/main" val="2441901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87CFD0D-6045-4BE4-91B6-3A439A575AB0}"/>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0EC238D4-E8FE-4BD4-9E27-36AE0D9D520B}"/>
              </a:ext>
            </a:extLst>
          </p:cNvPr>
          <p:cNvSpPr>
            <a:spLocks noGrp="1"/>
          </p:cNvSpPr>
          <p:nvPr>
            <p:ph idx="1"/>
          </p:nvPr>
        </p:nvSpPr>
        <p:spPr>
          <a:solidFill>
            <a:schemeClr val="accent3">
              <a:lumMod val="20000"/>
              <a:lumOff val="80000"/>
            </a:schemeClr>
          </a:solidFill>
        </p:spPr>
        <p:txBody>
          <a:bodyPr>
            <a:normAutofit fontScale="85000" lnSpcReduction="10000"/>
          </a:bodyPr>
          <a:lstStyle/>
          <a:p>
            <a:pPr algn="just"/>
            <a:r>
              <a:rPr lang="tr-TR" sz="3200" b="0" i="0" u="none" strike="noStrike" baseline="0" dirty="0" err="1">
                <a:solidFill>
                  <a:srgbClr val="000000"/>
                </a:solidFill>
                <a:latin typeface="Times New Roman" panose="02020603050405020304" pitchFamily="18" charset="0"/>
              </a:rPr>
              <a:t>Non-formal</a:t>
            </a:r>
            <a:r>
              <a:rPr lang="tr-TR" sz="3200" b="0" i="0" u="none" strike="noStrike" baseline="0" dirty="0">
                <a:solidFill>
                  <a:srgbClr val="000000"/>
                </a:solidFill>
                <a:latin typeface="Times New Roman" panose="02020603050405020304" pitchFamily="18" charset="0"/>
              </a:rPr>
              <a:t> öğrenme ortamları; </a:t>
            </a:r>
            <a:r>
              <a:rPr lang="tr-TR" sz="3200" b="1" i="1" u="sng" strike="noStrike" baseline="0" dirty="0">
                <a:solidFill>
                  <a:srgbClr val="000000"/>
                </a:solidFill>
                <a:latin typeface="Times New Roman" panose="02020603050405020304" pitchFamily="18" charset="0"/>
              </a:rPr>
              <a:t>bireylerin öğrenmesini destekleyen, bilginin yapılandırılması ve geliştirilmesine olanak sağlayan ortamlardır</a:t>
            </a:r>
            <a:r>
              <a:rPr lang="tr-TR" sz="3200" b="0" i="0" u="none" strike="noStrike" baseline="0" dirty="0">
                <a:solidFill>
                  <a:srgbClr val="000000"/>
                </a:solidFill>
                <a:latin typeface="Times New Roman" panose="02020603050405020304" pitchFamily="18" charset="0"/>
              </a:rPr>
              <a:t>. Bu ortamlarda bireylere rehberlik yapılarak daha etkili bir öğrenme ortamı oluşturulur. </a:t>
            </a:r>
          </a:p>
          <a:p>
            <a:pPr algn="just"/>
            <a:r>
              <a:rPr lang="tr-TR" sz="3200" b="0" i="0" u="none" strike="noStrike" baseline="0" dirty="0" err="1">
                <a:solidFill>
                  <a:srgbClr val="000000"/>
                </a:solidFill>
                <a:latin typeface="Times New Roman" panose="02020603050405020304" pitchFamily="18" charset="0"/>
              </a:rPr>
              <a:t>İnformal</a:t>
            </a:r>
            <a:r>
              <a:rPr lang="tr-TR" sz="3200" b="0" i="0" u="none" strike="noStrike" baseline="0" dirty="0">
                <a:solidFill>
                  <a:srgbClr val="000000"/>
                </a:solidFill>
                <a:latin typeface="Times New Roman" panose="02020603050405020304" pitchFamily="18" charset="0"/>
              </a:rPr>
              <a:t> öğrenme ortamları ise </a:t>
            </a:r>
            <a:r>
              <a:rPr lang="tr-TR" sz="3200" b="1" i="1" u="sng" strike="noStrike" baseline="0" dirty="0">
                <a:solidFill>
                  <a:srgbClr val="000000"/>
                </a:solidFill>
                <a:latin typeface="Times New Roman" panose="02020603050405020304" pitchFamily="18" charset="0"/>
              </a:rPr>
              <a:t>yaşam içinde kendiliğinden oluşan öğrenme süreçlerini kapsayan ortamlardır</a:t>
            </a:r>
            <a:r>
              <a:rPr lang="tr-TR" sz="3200" b="0" i="0" u="none" strike="noStrike" baseline="0" dirty="0">
                <a:solidFill>
                  <a:srgbClr val="000000"/>
                </a:solidFill>
                <a:latin typeface="Times New Roman" panose="02020603050405020304" pitchFamily="18" charset="0"/>
              </a:rPr>
              <a:t>. Amaçlı ve planlı değil, gelişigüzeldir. Birey, karşılaştığı durum ve içinde bulunduğu grubun üyeleriyle etkileşim sonucunda farkında olmadan yeni şeyler öğrenir (Fidan, 2012). </a:t>
            </a:r>
            <a:endParaRPr lang="tr-TR" dirty="0"/>
          </a:p>
          <a:p>
            <a:endParaRPr lang="tr-TR" dirty="0"/>
          </a:p>
        </p:txBody>
      </p:sp>
      <p:sp>
        <p:nvSpPr>
          <p:cNvPr id="4" name="Alt Bilgi Yer Tutucusu 3">
            <a:extLst>
              <a:ext uri="{FF2B5EF4-FFF2-40B4-BE49-F238E27FC236}">
                <a16:creationId xmlns:a16="http://schemas.microsoft.com/office/drawing/2014/main" id="{3714C2AE-23C8-4F8F-9C52-BC8AE0DB5537}"/>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64263F7D-8B3D-4886-B63D-7E48271B81A1}"/>
              </a:ext>
            </a:extLst>
          </p:cNvPr>
          <p:cNvSpPr>
            <a:spLocks noGrp="1"/>
          </p:cNvSpPr>
          <p:nvPr>
            <p:ph type="sldNum" sz="quarter" idx="12"/>
          </p:nvPr>
        </p:nvSpPr>
        <p:spPr/>
        <p:txBody>
          <a:bodyPr/>
          <a:lstStyle/>
          <a:p>
            <a:fld id="{8DCF58D6-FFB4-4CE3-9C67-746EDDDA0F56}" type="slidenum">
              <a:rPr lang="tr-TR" smtClean="0"/>
              <a:t>5</a:t>
            </a:fld>
            <a:endParaRPr lang="tr-TR"/>
          </a:p>
        </p:txBody>
      </p:sp>
    </p:spTree>
    <p:extLst>
      <p:ext uri="{BB962C8B-B14F-4D97-AF65-F5344CB8AC3E}">
        <p14:creationId xmlns:p14="http://schemas.microsoft.com/office/powerpoint/2010/main" val="2346312255"/>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458</TotalTime>
  <Words>271</Words>
  <Application>Microsoft Office PowerPoint</Application>
  <PresentationFormat>Ekran Gösterisi (4:3)</PresentationFormat>
  <Paragraphs>14</Paragraphs>
  <Slides>5</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5</vt:i4>
      </vt:variant>
    </vt:vector>
  </HeadingPairs>
  <TitlesOfParts>
    <vt:vector size="9" baseType="lpstr">
      <vt:lpstr>Arial</vt:lpstr>
      <vt:lpstr>Calibri</vt:lpstr>
      <vt:lpstr>Times New Roman</vt:lpstr>
      <vt:lpstr>Ofis Teması</vt:lpstr>
      <vt:lpstr>Matematik Öğretiminde Okul Dışı Öğrenme Ortamları  3.hafta   Doç. Dr. Esen Ersoy</vt:lpstr>
      <vt:lpstr>PowerPoint Sunusu</vt:lpstr>
      <vt:lpstr>Okul dışı öğrenme ortamlarını non-formal ve informal öğrenme olarak iki kategoride sınıflandırılmıştır (Eshach, 2007). </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SAYILARIN ÖĞRETİMİ</dc:title>
  <dc:creator>ESEN ERSOY</dc:creator>
  <cp:lastModifiedBy>CASPER</cp:lastModifiedBy>
  <cp:revision>475</cp:revision>
  <dcterms:created xsi:type="dcterms:W3CDTF">2020-06-10T07:36:53Z</dcterms:created>
  <dcterms:modified xsi:type="dcterms:W3CDTF">2021-02-08T08:14:34Z</dcterms:modified>
</cp:coreProperties>
</file>